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1"/>
  </p:notesMasterIdLst>
  <p:sldIdLst>
    <p:sldId id="278" r:id="rId5"/>
    <p:sldId id="279" r:id="rId6"/>
    <p:sldId id="280" r:id="rId7"/>
    <p:sldId id="299" r:id="rId8"/>
    <p:sldId id="300" r:id="rId9"/>
    <p:sldId id="301" r:id="rId10"/>
    <p:sldId id="281" r:id="rId11"/>
    <p:sldId id="302" r:id="rId12"/>
    <p:sldId id="303" r:id="rId13"/>
    <p:sldId id="304" r:id="rId14"/>
    <p:sldId id="305" r:id="rId15"/>
    <p:sldId id="307" r:id="rId16"/>
    <p:sldId id="308" r:id="rId17"/>
    <p:sldId id="312" r:id="rId18"/>
    <p:sldId id="297" r:id="rId19"/>
    <p:sldId id="298"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Катерина Гранат" initials="КГ" lastIdx="1" clrIdx="0">
    <p:extLst>
      <p:ext uri="{19B8F6BF-5375-455C-9EA6-DF929625EA0E}">
        <p15:presenceInfo xmlns:p15="http://schemas.microsoft.com/office/powerpoint/2012/main" userId="f5dd12bca48157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AF6"/>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09" autoAdjust="0"/>
  </p:normalViewPr>
  <p:slideViewPr>
    <p:cSldViewPr snapToGrid="0" snapToObjects="1">
      <p:cViewPr varScale="1">
        <p:scale>
          <a:sx n="89" d="100"/>
          <a:sy n="89" d="100"/>
        </p:scale>
        <p:origin x="120"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2.122"/>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ru-RU"/>
              <a:t>Образец заголовка</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ru-RU"/>
              <a:t>Образец заголовка</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ru-RU"/>
              <a:t>Образец заголовка</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ru-RU"/>
              <a:t>Образец заголовка</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ru-RU"/>
              <a:t>Образец заголовка</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ru-RU"/>
              <a:t>Образец заголовка</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диаграмма">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таблица">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ru-RU"/>
              <a:t>Образец заголовка</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ru-RU"/>
              <a:t>Образец текста</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4.xml"/><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br>
              <a:rPr lang="en-US" dirty="0"/>
            </a:br>
            <a:r>
              <a:rPr lang="en-US" dirty="0"/>
              <a:t>Work-case 3</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09544"/>
            <a:ext cx="3493008" cy="1857570"/>
          </a:xfrm>
        </p:spPr>
        <p:txBody>
          <a:bodyPr/>
          <a:lstStyle/>
          <a:p>
            <a:endParaRPr lang="en-US" dirty="0"/>
          </a:p>
          <a:p>
            <a:r>
              <a:rPr lang="en-US" dirty="0"/>
              <a:t>Performed by student</a:t>
            </a:r>
          </a:p>
          <a:p>
            <a:r>
              <a:rPr lang="en-US" dirty="0"/>
              <a:t>group RPZ-13a</a:t>
            </a:r>
          </a:p>
          <a:p>
            <a:r>
              <a:rPr lang="en-US" dirty="0"/>
              <a:t>Kateryna Hranat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6CE52-B4B1-0EDF-B11B-423EF19DE637}"/>
            </a:ext>
          </a:extLst>
        </p:cNvPr>
        <p:cNvGrpSpPr/>
        <p:nvPr/>
      </p:nvGrpSpPr>
      <p:grpSpPr>
        <a:xfrm>
          <a:off x="0" y="0"/>
          <a:ext cx="0" cy="0"/>
          <a:chOff x="0" y="0"/>
          <a:chExt cx="0" cy="0"/>
        </a:xfrm>
      </p:grpSpPr>
      <p:sp>
        <p:nvSpPr>
          <p:cNvPr id="9" name="Заголовок 8">
            <a:extLst>
              <a:ext uri="{FF2B5EF4-FFF2-40B4-BE49-F238E27FC236}">
                <a16:creationId xmlns:a16="http://schemas.microsoft.com/office/drawing/2014/main" id="{02CE6394-FA05-BD2A-2DDA-67D3B8143A4E}"/>
              </a:ext>
            </a:extLst>
          </p:cNvPr>
          <p:cNvSpPr>
            <a:spLocks noGrp="1"/>
          </p:cNvSpPr>
          <p:nvPr>
            <p:ph type="title"/>
          </p:nvPr>
        </p:nvSpPr>
        <p:spPr>
          <a:xfrm>
            <a:off x="570156" y="551687"/>
            <a:ext cx="9477487" cy="1503023"/>
          </a:xfrm>
        </p:spPr>
        <p:txBody>
          <a:bodyPr/>
          <a:lstStyle/>
          <a:p>
            <a:r>
              <a:rPr lang="en-US" dirty="0"/>
              <a:t>Messaging between OSs over the local network</a:t>
            </a:r>
            <a:endParaRPr lang="ru-UA" dirty="0"/>
          </a:p>
        </p:txBody>
      </p:sp>
      <p:sp>
        <p:nvSpPr>
          <p:cNvPr id="10" name="Объект 9">
            <a:extLst>
              <a:ext uri="{FF2B5EF4-FFF2-40B4-BE49-F238E27FC236}">
                <a16:creationId xmlns:a16="http://schemas.microsoft.com/office/drawing/2014/main" id="{7403ECCF-3589-14C4-1C1F-CA83F12FA985}"/>
              </a:ext>
            </a:extLst>
          </p:cNvPr>
          <p:cNvSpPr>
            <a:spLocks noGrp="1"/>
          </p:cNvSpPr>
          <p:nvPr>
            <p:ph idx="1"/>
          </p:nvPr>
        </p:nvSpPr>
        <p:spPr>
          <a:xfrm>
            <a:off x="570156" y="2132704"/>
            <a:ext cx="7896112" cy="2966421"/>
          </a:xfrm>
        </p:spPr>
        <p:txBody>
          <a:bodyPr/>
          <a:lstStyle/>
          <a:p>
            <a:r>
              <a:rPr lang="en-US" sz="1800" dirty="0"/>
              <a:t>To exchange messages between two OSs, you can use tools such as `ping` or `</a:t>
            </a:r>
            <a:r>
              <a:rPr lang="en-US" sz="1800" dirty="0" err="1"/>
              <a:t>netcat</a:t>
            </a:r>
            <a:r>
              <a:rPr lang="en-US" sz="1800" dirty="0"/>
              <a:t>`.</a:t>
            </a:r>
          </a:p>
          <a:p>
            <a:r>
              <a:rPr lang="en-US" sz="1800" dirty="0"/>
              <a:t>For example, to send a message from the first OS to the second one, use the following commands:</a:t>
            </a:r>
            <a:endParaRPr lang="ru-RU" sz="1800" dirty="0"/>
          </a:p>
          <a:p>
            <a:r>
              <a:rPr lang="en-US" sz="1800" b="1" dirty="0"/>
              <a:t>ping &lt;IP-</a:t>
            </a:r>
            <a:r>
              <a:rPr lang="uk-UA" sz="1800" b="1" dirty="0"/>
              <a:t>адреса-клону&gt;</a:t>
            </a:r>
          </a:p>
          <a:p>
            <a:r>
              <a:rPr lang="en-US" sz="1800" dirty="0"/>
              <a:t>Or:</a:t>
            </a:r>
            <a:br>
              <a:rPr lang="en-US" sz="1800" dirty="0"/>
            </a:br>
            <a:r>
              <a:rPr lang="ru-RU" sz="1800" b="1" dirty="0" err="1"/>
              <a:t>echo</a:t>
            </a:r>
            <a:r>
              <a:rPr lang="ru-RU" sz="1800" b="1" dirty="0"/>
              <a:t> "Ваше </a:t>
            </a:r>
            <a:r>
              <a:rPr lang="ru-RU" sz="1800" b="1" dirty="0" err="1"/>
              <a:t>повідомлення</a:t>
            </a:r>
            <a:r>
              <a:rPr lang="ru-RU" sz="1800" b="1" dirty="0"/>
              <a:t>" | </a:t>
            </a:r>
            <a:r>
              <a:rPr lang="ru-RU" sz="1800" b="1" dirty="0" err="1"/>
              <a:t>nc</a:t>
            </a:r>
            <a:r>
              <a:rPr lang="ru-RU" sz="1800" b="1" dirty="0"/>
              <a:t> &lt;IP-адреса-клону&gt; &lt;порт&gt;</a:t>
            </a:r>
            <a:endParaRPr lang="en-US" sz="1800" b="1" dirty="0"/>
          </a:p>
          <a:p>
            <a:r>
              <a:rPr lang="en-US" sz="1800" dirty="0"/>
              <a:t>To receive the message on the second virtual machine, enter the command:</a:t>
            </a:r>
          </a:p>
          <a:p>
            <a:r>
              <a:rPr lang="en-US" sz="1800" b="1" dirty="0" err="1"/>
              <a:t>nc</a:t>
            </a:r>
            <a:r>
              <a:rPr lang="en-US" sz="1800" b="1" dirty="0"/>
              <a:t> -l &lt;</a:t>
            </a:r>
            <a:r>
              <a:rPr lang="ru-RU" sz="1800" b="1" dirty="0"/>
              <a:t>порт&gt;</a:t>
            </a:r>
          </a:p>
          <a:p>
            <a:endParaRPr lang="ru-RU" sz="1800" dirty="0"/>
          </a:p>
          <a:p>
            <a:endParaRPr lang="uk-UA" sz="1800" dirty="0"/>
          </a:p>
          <a:p>
            <a:endParaRPr lang="ru-UA" sz="1800" dirty="0"/>
          </a:p>
        </p:txBody>
      </p:sp>
      <p:pic>
        <p:nvPicPr>
          <p:cNvPr id="13" name="Рисунок 12">
            <a:extLst>
              <a:ext uri="{FF2B5EF4-FFF2-40B4-BE49-F238E27FC236}">
                <a16:creationId xmlns:a16="http://schemas.microsoft.com/office/drawing/2014/main" id="{580321F1-DE08-0F63-892B-60BC3D5AC1B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07" b="89927" l="875" r="95375">
                        <a14:foregroundMark x1="11250" y1="63919" x2="11250" y2="63919"/>
                        <a14:foregroundMark x1="11125" y1="56960" x2="11750" y2="60440"/>
                        <a14:foregroundMark x1="4625" y1="60623" x2="5250" y2="63004"/>
                        <a14:foregroundMark x1="875" y1="59890" x2="875" y2="61172"/>
                        <a14:foregroundMark x1="55125" y1="35897" x2="54875" y2="36630"/>
                        <a14:foregroundMark x1="39500" y1="36630" x2="39500" y2="38095"/>
                        <a14:foregroundMark x1="84250" y1="62271" x2="83500" y2="64286"/>
                        <a14:foregroundMark x1="95375" y1="60806" x2="95375" y2="60806"/>
                      </a14:backgroundRemoval>
                    </a14:imgEffect>
                  </a14:imgLayer>
                </a14:imgProps>
              </a:ext>
            </a:extLst>
          </a:blip>
          <a:stretch>
            <a:fillRect/>
          </a:stretch>
        </p:blipFill>
        <p:spPr>
          <a:xfrm>
            <a:off x="6743252" y="3317733"/>
            <a:ext cx="5448748" cy="3718771"/>
          </a:xfrm>
          <a:prstGeom prst="rect">
            <a:avLst/>
          </a:prstGeom>
        </p:spPr>
      </p:pic>
    </p:spTree>
    <p:extLst>
      <p:ext uri="{BB962C8B-B14F-4D97-AF65-F5344CB8AC3E}">
        <p14:creationId xmlns:p14="http://schemas.microsoft.com/office/powerpoint/2010/main" val="42920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BEA3EE-59B3-52E4-E843-70B62C3095BE}"/>
              </a:ext>
            </a:extLst>
          </p:cNvPr>
          <p:cNvSpPr>
            <a:spLocks noGrp="1"/>
          </p:cNvSpPr>
          <p:nvPr>
            <p:ph type="title"/>
          </p:nvPr>
        </p:nvSpPr>
        <p:spPr>
          <a:xfrm>
            <a:off x="1499615" y="581152"/>
            <a:ext cx="8827725" cy="768096"/>
          </a:xfrm>
        </p:spPr>
        <p:txBody>
          <a:bodyPr/>
          <a:lstStyle/>
          <a:p>
            <a:r>
              <a:rPr lang="en-US" dirty="0"/>
              <a:t>Shared network folder</a:t>
            </a:r>
            <a:endParaRPr lang="ru-UA" dirty="0"/>
          </a:p>
        </p:txBody>
      </p:sp>
      <p:sp>
        <p:nvSpPr>
          <p:cNvPr id="3" name="Объект 2">
            <a:extLst>
              <a:ext uri="{FF2B5EF4-FFF2-40B4-BE49-F238E27FC236}">
                <a16:creationId xmlns:a16="http://schemas.microsoft.com/office/drawing/2014/main" id="{CF75067C-F41C-C755-2778-A9D882DBA57D}"/>
              </a:ext>
            </a:extLst>
          </p:cNvPr>
          <p:cNvSpPr>
            <a:spLocks noGrp="1"/>
          </p:cNvSpPr>
          <p:nvPr>
            <p:ph idx="1"/>
          </p:nvPr>
        </p:nvSpPr>
        <p:spPr>
          <a:xfrm>
            <a:off x="1072896" y="1867916"/>
            <a:ext cx="5288459" cy="3122168"/>
          </a:xfrm>
        </p:spPr>
        <p:txBody>
          <a:bodyPr/>
          <a:lstStyle/>
          <a:p>
            <a:pPr>
              <a:lnSpc>
                <a:spcPct val="100000"/>
              </a:lnSpc>
            </a:pPr>
            <a:r>
              <a:rPr lang="en-US" sz="2000" dirty="0"/>
              <a:t>A virtual network folder can be configured in VirtualBox to exchange files between virtual machines and the host computer. To create a shared network folder, open the settings of the virtual machine and add a "Shared Folder" network device. After configuring access to the network folder on both virtual machines, you will be able to copy files from this folder to the user's home directory or desktop.</a:t>
            </a:r>
            <a:endParaRPr lang="ru-UA" sz="2000" dirty="0"/>
          </a:p>
        </p:txBody>
      </p:sp>
      <p:pic>
        <p:nvPicPr>
          <p:cNvPr id="4" name="Рисунок 3">
            <a:extLst>
              <a:ext uri="{FF2B5EF4-FFF2-40B4-BE49-F238E27FC236}">
                <a16:creationId xmlns:a16="http://schemas.microsoft.com/office/drawing/2014/main" id="{F9774FDB-434F-029A-0808-1A8E94215F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500" b="94667" l="3036" r="95714">
                        <a14:foregroundMark x1="34821" y1="15000" x2="34821" y2="15000"/>
                        <a14:foregroundMark x1="38929" y1="8833" x2="38929" y2="8833"/>
                        <a14:foregroundMark x1="40357" y1="4500" x2="40357" y2="4500"/>
                        <a14:foregroundMark x1="62321" y1="18167" x2="62321" y2="18167"/>
                        <a14:foregroundMark x1="71071" y1="20500" x2="72321" y2="21833"/>
                        <a14:foregroundMark x1="62500" y1="18167" x2="63571" y2="19000"/>
                        <a14:foregroundMark x1="64464" y1="17667" x2="65000" y2="19000"/>
                        <a14:foregroundMark x1="72321" y1="25000" x2="71250" y2="20833"/>
                        <a14:foregroundMark x1="59286" y1="20500" x2="63750" y2="17833"/>
                        <a14:foregroundMark x1="70179" y1="21500" x2="70893" y2="21167"/>
                        <a14:foregroundMark x1="17679" y1="59333" x2="17679" y2="59333"/>
                        <a14:foregroundMark x1="12321" y1="65167" x2="16786" y2="72000"/>
                        <a14:foregroundMark x1="20000" y1="60167" x2="20893" y2="65000"/>
                        <a14:foregroundMark x1="13929" y1="59500" x2="15714" y2="70167"/>
                        <a14:foregroundMark x1="9464" y1="60167" x2="10714" y2="74000"/>
                        <a14:foregroundMark x1="4643" y1="55833" x2="3214" y2="60667"/>
                        <a14:foregroundMark x1="38929" y1="83333" x2="48571" y2="84000"/>
                        <a14:foregroundMark x1="33571" y1="86833" x2="47679" y2="89500"/>
                        <a14:foregroundMark x1="44821" y1="91333" x2="60000" y2="94667"/>
                        <a14:foregroundMark x1="85714" y1="70167" x2="83571" y2="75333"/>
                        <a14:foregroundMark x1="91250" y1="70500" x2="91071" y2="75000"/>
                        <a14:foregroundMark x1="95179" y1="75833" x2="95714" y2="77500"/>
                      </a14:backgroundRemoval>
                    </a14:imgEffect>
                  </a14:imgLayer>
                </a14:imgProps>
              </a:ext>
            </a:extLst>
          </a:blip>
          <a:stretch>
            <a:fillRect/>
          </a:stretch>
        </p:blipFill>
        <p:spPr>
          <a:xfrm>
            <a:off x="6957686" y="1349248"/>
            <a:ext cx="4717766" cy="5054749"/>
          </a:xfrm>
          <a:prstGeom prst="rect">
            <a:avLst/>
          </a:prstGeom>
        </p:spPr>
      </p:pic>
    </p:spTree>
    <p:extLst>
      <p:ext uri="{BB962C8B-B14F-4D97-AF65-F5344CB8AC3E}">
        <p14:creationId xmlns:p14="http://schemas.microsoft.com/office/powerpoint/2010/main" val="34144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A374-48B4-104E-7E32-D6851447412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186E76A-B782-23EB-DD6A-27549B4C0F63}"/>
              </a:ext>
            </a:extLst>
          </p:cNvPr>
          <p:cNvSpPr txBox="1"/>
          <p:nvPr/>
        </p:nvSpPr>
        <p:spPr>
          <a:xfrm>
            <a:off x="860610" y="490210"/>
            <a:ext cx="10176734" cy="1877437"/>
          </a:xfrm>
          <a:prstGeom prst="rect">
            <a:avLst/>
          </a:prstGeom>
          <a:noFill/>
        </p:spPr>
        <p:txBody>
          <a:bodyPr wrap="square">
            <a:spAutoFit/>
          </a:bodyPr>
          <a:lstStyle/>
          <a:p>
            <a:r>
              <a:rPr lang="en-US" sz="2400" dirty="0">
                <a:solidFill>
                  <a:srgbClr val="202C8F"/>
                </a:solidFill>
              </a:rPr>
              <a:t>To organize information exchange between your primary operating system (e.g., Windows) and virtual OSs, you typically rely on features provided by the virtualization software you are using. Here's a general approach using common virtualization software like VMware or VirtualBox:</a:t>
            </a:r>
          </a:p>
          <a:p>
            <a:endParaRPr lang="en-US" sz="2000" dirty="0">
              <a:solidFill>
                <a:srgbClr val="202C8F"/>
              </a:solidFill>
            </a:endParaRPr>
          </a:p>
        </p:txBody>
      </p:sp>
      <p:pic>
        <p:nvPicPr>
          <p:cNvPr id="3074" name="Picture 2" descr="An OS Inside An OS! How To Run Virtual Machines | by Christopher Lam | The  FOSS Albatross | Medium">
            <a:extLst>
              <a:ext uri="{FF2B5EF4-FFF2-40B4-BE49-F238E27FC236}">
                <a16:creationId xmlns:a16="http://schemas.microsoft.com/office/drawing/2014/main" id="{DFF3A0C5-01CC-7EBB-6426-C3663D175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977" y="2529636"/>
            <a:ext cx="5737245" cy="32257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9AA4A1C-8A02-3560-C21D-85889723C405}"/>
              </a:ext>
            </a:extLst>
          </p:cNvPr>
          <p:cNvSpPr txBox="1"/>
          <p:nvPr/>
        </p:nvSpPr>
        <p:spPr>
          <a:xfrm>
            <a:off x="505778" y="2271452"/>
            <a:ext cx="5045336" cy="3970318"/>
          </a:xfrm>
          <a:prstGeom prst="rect">
            <a:avLst/>
          </a:prstGeom>
          <a:noFill/>
        </p:spPr>
        <p:txBody>
          <a:bodyPr wrap="square">
            <a:spAutoFit/>
          </a:bodyPr>
          <a:lstStyle/>
          <a:p>
            <a:pPr marL="342900" indent="-342900">
              <a:buFont typeface="+mj-lt"/>
              <a:buAutoNum type="arabicPeriod"/>
            </a:pPr>
            <a:r>
              <a:rPr lang="en-US" b="1" dirty="0">
                <a:solidFill>
                  <a:srgbClr val="202C8F"/>
                </a:solidFill>
              </a:rPr>
              <a:t>Shared Folders: </a:t>
            </a:r>
            <a:r>
              <a:rPr lang="en-US" dirty="0">
                <a:solidFill>
                  <a:srgbClr val="202C8F"/>
                </a:solidFill>
              </a:rPr>
              <a:t>Most virtualization software allows you to set up shared folders between the host (primary OS) and guest (virtual OS). This enables seamless file transfer between the two environments.</a:t>
            </a:r>
          </a:p>
          <a:p>
            <a:pPr marL="342900" indent="-342900">
              <a:buFont typeface="+mj-lt"/>
              <a:buAutoNum type="arabicPeriod"/>
            </a:pPr>
            <a:r>
              <a:rPr lang="en-US" b="1" dirty="0">
                <a:solidFill>
                  <a:srgbClr val="202C8F"/>
                </a:solidFill>
              </a:rPr>
              <a:t>Clipboard Integration: </a:t>
            </a:r>
            <a:r>
              <a:rPr lang="en-US" dirty="0">
                <a:solidFill>
                  <a:srgbClr val="202C8F"/>
                </a:solidFill>
              </a:rPr>
              <a:t>Virtualization software often supports clipboard integration, allowing you to copy text or files from the primary OS and paste them directly into the virtual OS, and vice versa.</a:t>
            </a:r>
          </a:p>
          <a:p>
            <a:pPr marL="342900" indent="-342900">
              <a:buFont typeface="+mj-lt"/>
              <a:buAutoNum type="arabicPeriod"/>
            </a:pPr>
            <a:r>
              <a:rPr lang="en-US" b="1" dirty="0">
                <a:solidFill>
                  <a:srgbClr val="202C8F"/>
                </a:solidFill>
              </a:rPr>
              <a:t>Drag and Drop: </a:t>
            </a:r>
            <a:r>
              <a:rPr lang="en-US" dirty="0">
                <a:solidFill>
                  <a:srgbClr val="202C8F"/>
                </a:solidFill>
              </a:rPr>
              <a:t>Some virtualization software also supports drag and drop functionality for transferring files between the primary OS and virtual OS.</a:t>
            </a:r>
          </a:p>
        </p:txBody>
      </p:sp>
    </p:spTree>
    <p:extLst>
      <p:ext uri="{BB962C8B-B14F-4D97-AF65-F5344CB8AC3E}">
        <p14:creationId xmlns:p14="http://schemas.microsoft.com/office/powerpoint/2010/main" val="10681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A9CDE-22EC-A7F6-DAFA-E22252472CD3}"/>
            </a:ext>
          </a:extLst>
        </p:cNvPr>
        <p:cNvGrpSpPr/>
        <p:nvPr/>
      </p:nvGrpSpPr>
      <p:grpSpPr>
        <a:xfrm>
          <a:off x="0" y="0"/>
          <a:ext cx="0" cy="0"/>
          <a:chOff x="0" y="0"/>
          <a:chExt cx="0" cy="0"/>
        </a:xfrm>
      </p:grpSpPr>
      <p:sp>
        <p:nvSpPr>
          <p:cNvPr id="3" name="Объект 2">
            <a:extLst>
              <a:ext uri="{FF2B5EF4-FFF2-40B4-BE49-F238E27FC236}">
                <a16:creationId xmlns:a16="http://schemas.microsoft.com/office/drawing/2014/main" id="{E5120E23-2AB5-1A70-C567-A2C89C0351C9}"/>
              </a:ext>
            </a:extLst>
          </p:cNvPr>
          <p:cNvSpPr>
            <a:spLocks noGrp="1"/>
          </p:cNvSpPr>
          <p:nvPr>
            <p:ph idx="1"/>
          </p:nvPr>
        </p:nvSpPr>
        <p:spPr>
          <a:xfrm>
            <a:off x="4558015" y="2041247"/>
            <a:ext cx="6766560" cy="4329116"/>
          </a:xfrm>
        </p:spPr>
        <p:txBody>
          <a:bodyPr/>
          <a:lstStyle/>
          <a:p>
            <a:pPr marL="342900" indent="-342900">
              <a:buFont typeface="+mj-lt"/>
              <a:buAutoNum type="arabicPeriod"/>
            </a:pPr>
            <a:r>
              <a:rPr lang="en-US" sz="1800" b="1" dirty="0"/>
              <a:t>Shared Folders: </a:t>
            </a:r>
            <a:r>
              <a:rPr lang="en-US" sz="1800" dirty="0"/>
              <a:t>Set up a shared folder between your primary OS and the virtual OS. This folder will act as a bridge for transferring files.</a:t>
            </a:r>
          </a:p>
          <a:p>
            <a:pPr marL="342900" indent="-342900">
              <a:buFont typeface="+mj-lt"/>
              <a:buAutoNum type="arabicPeriod"/>
            </a:pPr>
            <a:r>
              <a:rPr lang="en-US" sz="1800" b="1" dirty="0"/>
              <a:t>Copy Audio File: </a:t>
            </a:r>
            <a:r>
              <a:rPr lang="en-US" sz="1800" dirty="0"/>
              <a:t>Navigate to the shared folder from your primary OS and copy the audio file you want to transfer.</a:t>
            </a:r>
          </a:p>
          <a:p>
            <a:pPr marL="342900" indent="-342900">
              <a:buFont typeface="+mj-lt"/>
              <a:buAutoNum type="arabicPeriod"/>
            </a:pPr>
            <a:r>
              <a:rPr lang="en-US" sz="1800" b="1" dirty="0"/>
              <a:t>Paste to Virtual OS Desktop: </a:t>
            </a:r>
            <a:r>
              <a:rPr lang="en-US" sz="1800" dirty="0"/>
              <a:t>Paste the copied audio file into the desktop of the virtual OS by navigating to the shared folder from within the virtual OS environment.</a:t>
            </a:r>
          </a:p>
          <a:p>
            <a:pPr marL="342900" indent="-342900">
              <a:buFont typeface="+mj-lt"/>
              <a:buAutoNum type="arabicPeriod"/>
            </a:pPr>
            <a:r>
              <a:rPr lang="en-US" sz="1800" b="1" dirty="0"/>
              <a:t>Repeat for Clone: </a:t>
            </a:r>
            <a:r>
              <a:rPr lang="en-US" sz="1800" dirty="0"/>
              <a:t>If you have a clone of the virtual OS, you can repeat the process by navigating to the shared folder and copying the audio file to the clone's desktop.</a:t>
            </a:r>
            <a:endParaRPr lang="ru-UA" sz="1800" dirty="0"/>
          </a:p>
        </p:txBody>
      </p:sp>
      <p:sp>
        <p:nvSpPr>
          <p:cNvPr id="5" name="TextBox 4">
            <a:extLst>
              <a:ext uri="{FF2B5EF4-FFF2-40B4-BE49-F238E27FC236}">
                <a16:creationId xmlns:a16="http://schemas.microsoft.com/office/drawing/2014/main" id="{F01B2F53-DE95-9B10-6A4A-87973ECD7D62}"/>
              </a:ext>
            </a:extLst>
          </p:cNvPr>
          <p:cNvSpPr txBox="1"/>
          <p:nvPr/>
        </p:nvSpPr>
        <p:spPr>
          <a:xfrm>
            <a:off x="3606500" y="487637"/>
            <a:ext cx="8291458" cy="1200329"/>
          </a:xfrm>
          <a:prstGeom prst="rect">
            <a:avLst/>
          </a:prstGeom>
          <a:noFill/>
        </p:spPr>
        <p:txBody>
          <a:bodyPr wrap="square">
            <a:spAutoFit/>
          </a:bodyPr>
          <a:lstStyle/>
          <a:p>
            <a:r>
              <a:rPr lang="en-US" sz="2400" dirty="0">
                <a:solidFill>
                  <a:srgbClr val="202C8F"/>
                </a:solidFill>
              </a:rPr>
              <a:t>For your specific task of copying an audio file from the primary OS to the desktop of the virtual OS and its clone, you can follow these steps:</a:t>
            </a:r>
          </a:p>
        </p:txBody>
      </p:sp>
      <p:pic>
        <p:nvPicPr>
          <p:cNvPr id="7" name="Рисунок 6">
            <a:extLst>
              <a:ext uri="{FF2B5EF4-FFF2-40B4-BE49-F238E27FC236}">
                <a16:creationId xmlns:a16="http://schemas.microsoft.com/office/drawing/2014/main" id="{3F7188FF-B127-A70B-7AD3-78D02448EEA2}"/>
              </a:ext>
            </a:extLst>
          </p:cNvPr>
          <p:cNvPicPr>
            <a:picLocks noChangeAspect="1"/>
          </p:cNvPicPr>
          <p:nvPr/>
        </p:nvPicPr>
        <p:blipFill>
          <a:blip r:embed="rId2"/>
          <a:stretch>
            <a:fillRect/>
          </a:stretch>
        </p:blipFill>
        <p:spPr>
          <a:xfrm rot="5400000">
            <a:off x="-1714500" y="1714500"/>
            <a:ext cx="6858000" cy="3429000"/>
          </a:xfrm>
          <a:prstGeom prst="rect">
            <a:avLst/>
          </a:prstGeom>
        </p:spPr>
      </p:pic>
    </p:spTree>
    <p:extLst>
      <p:ext uri="{BB962C8B-B14F-4D97-AF65-F5344CB8AC3E}">
        <p14:creationId xmlns:p14="http://schemas.microsoft.com/office/powerpoint/2010/main" val="174360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BDAF7-2D7B-A80B-53B1-216EE7079028}"/>
            </a:ext>
          </a:extLst>
        </p:cNvPr>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12E2442E-4E76-6B91-8123-279F17D5CB62}"/>
              </a:ext>
            </a:extLst>
          </p:cNvPr>
          <p:cNvSpPr>
            <a:spLocks noGrp="1"/>
          </p:cNvSpPr>
          <p:nvPr>
            <p:ph type="subTitle" idx="1"/>
          </p:nvPr>
        </p:nvSpPr>
        <p:spPr>
          <a:xfrm>
            <a:off x="480329" y="799653"/>
            <a:ext cx="7394269" cy="878540"/>
          </a:xfrm>
        </p:spPr>
        <p:txBody>
          <a:bodyPr/>
          <a:lstStyle/>
          <a:p>
            <a:r>
              <a:rPr lang="en-US" dirty="0"/>
              <a:t>For copying a document from the desktop of the virtual OS to your primary OS, you can follow similar steps:</a:t>
            </a:r>
            <a:endParaRPr lang="ru-UA" dirty="0"/>
          </a:p>
        </p:txBody>
      </p:sp>
      <p:sp>
        <p:nvSpPr>
          <p:cNvPr id="5" name="TextBox 4">
            <a:extLst>
              <a:ext uri="{FF2B5EF4-FFF2-40B4-BE49-F238E27FC236}">
                <a16:creationId xmlns:a16="http://schemas.microsoft.com/office/drawing/2014/main" id="{FEF0D9BA-60E8-C6B7-B9C7-65709845CD1B}"/>
              </a:ext>
            </a:extLst>
          </p:cNvPr>
          <p:cNvSpPr txBox="1"/>
          <p:nvPr/>
        </p:nvSpPr>
        <p:spPr>
          <a:xfrm>
            <a:off x="992393" y="1992471"/>
            <a:ext cx="6094206" cy="2585323"/>
          </a:xfrm>
          <a:prstGeom prst="rect">
            <a:avLst/>
          </a:prstGeom>
          <a:noFill/>
        </p:spPr>
        <p:txBody>
          <a:bodyPr wrap="square">
            <a:spAutoFit/>
          </a:bodyPr>
          <a:lstStyle/>
          <a:p>
            <a:pPr marL="342900" indent="-342900">
              <a:buFont typeface="+mj-lt"/>
              <a:buAutoNum type="arabicPeriod"/>
            </a:pPr>
            <a:r>
              <a:rPr lang="en-US" b="1" dirty="0">
                <a:solidFill>
                  <a:srgbClr val="202C8F"/>
                </a:solidFill>
              </a:rPr>
              <a:t>Shared Folders: </a:t>
            </a:r>
            <a:r>
              <a:rPr lang="en-US" dirty="0">
                <a:solidFill>
                  <a:srgbClr val="202C8F"/>
                </a:solidFill>
              </a:rPr>
              <a:t>Ensure you have a shared folder set up between the primary OS and the virtual OS.</a:t>
            </a:r>
          </a:p>
          <a:p>
            <a:pPr marL="342900" indent="-342900">
              <a:buFont typeface="+mj-lt"/>
              <a:buAutoNum type="arabicPeriod"/>
            </a:pPr>
            <a:r>
              <a:rPr lang="en-US" b="1" dirty="0">
                <a:solidFill>
                  <a:srgbClr val="202C8F"/>
                </a:solidFill>
              </a:rPr>
              <a:t>Copy Document: </a:t>
            </a:r>
            <a:r>
              <a:rPr lang="en-US" dirty="0">
                <a:solidFill>
                  <a:srgbClr val="202C8F"/>
                </a:solidFill>
              </a:rPr>
              <a:t>Locate the document you want to copy on the desktop of the virtual OS.</a:t>
            </a:r>
          </a:p>
          <a:p>
            <a:pPr marL="342900" indent="-342900">
              <a:buFont typeface="+mj-lt"/>
              <a:buAutoNum type="arabicPeriod"/>
            </a:pPr>
            <a:r>
              <a:rPr lang="en-US" b="1" dirty="0">
                <a:solidFill>
                  <a:srgbClr val="202C8F"/>
                </a:solidFill>
              </a:rPr>
              <a:t>Paste to Shared Folder: </a:t>
            </a:r>
            <a:r>
              <a:rPr lang="en-US" dirty="0">
                <a:solidFill>
                  <a:srgbClr val="202C8F"/>
                </a:solidFill>
              </a:rPr>
              <a:t>Copy the document and paste it into the shared folder from within the virtual OS.</a:t>
            </a:r>
          </a:p>
          <a:p>
            <a:pPr marL="342900" indent="-342900">
              <a:buFont typeface="+mj-lt"/>
              <a:buAutoNum type="arabicPeriod"/>
            </a:pPr>
            <a:r>
              <a:rPr lang="en-US" b="1" dirty="0">
                <a:solidFill>
                  <a:srgbClr val="202C8F"/>
                </a:solidFill>
              </a:rPr>
              <a:t>Access from Primary OS: </a:t>
            </a:r>
            <a:r>
              <a:rPr lang="en-US" dirty="0">
                <a:solidFill>
                  <a:srgbClr val="202C8F"/>
                </a:solidFill>
              </a:rPr>
              <a:t>Navigate to the shared folder from your primary OS and copy the document to your desired location.</a:t>
            </a:r>
            <a:endParaRPr lang="ru-UA" dirty="0">
              <a:solidFill>
                <a:srgbClr val="202C8F"/>
              </a:solidFill>
            </a:endParaRPr>
          </a:p>
        </p:txBody>
      </p:sp>
      <p:pic>
        <p:nvPicPr>
          <p:cNvPr id="7" name="Рисунок 6">
            <a:extLst>
              <a:ext uri="{FF2B5EF4-FFF2-40B4-BE49-F238E27FC236}">
                <a16:creationId xmlns:a16="http://schemas.microsoft.com/office/drawing/2014/main" id="{98D09462-32F5-C505-BCAD-2CDFBF27F7D7}"/>
              </a:ext>
            </a:extLst>
          </p:cNvPr>
          <p:cNvPicPr>
            <a:picLocks noChangeAspect="1"/>
          </p:cNvPicPr>
          <p:nvPr/>
        </p:nvPicPr>
        <p:blipFill>
          <a:blip r:embed="rId2"/>
          <a:stretch>
            <a:fillRect/>
          </a:stretch>
        </p:blipFill>
        <p:spPr>
          <a:xfrm>
            <a:off x="8614285" y="1992472"/>
            <a:ext cx="2585322" cy="2585322"/>
          </a:xfrm>
          <a:prstGeom prst="rect">
            <a:avLst/>
          </a:prstGeom>
        </p:spPr>
      </p:pic>
    </p:spTree>
    <p:extLst>
      <p:ext uri="{BB962C8B-B14F-4D97-AF65-F5344CB8AC3E}">
        <p14:creationId xmlns:p14="http://schemas.microsoft.com/office/powerpoint/2010/main" val="145252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FC6EB-1AE6-3B3E-8860-8052C347D79C}"/>
              </a:ext>
            </a:extLst>
          </p:cNvPr>
          <p:cNvSpPr>
            <a:spLocks noGrp="1"/>
          </p:cNvSpPr>
          <p:nvPr>
            <p:ph type="title"/>
          </p:nvPr>
        </p:nvSpPr>
        <p:spPr>
          <a:xfrm>
            <a:off x="705872" y="554570"/>
            <a:ext cx="6766560" cy="768096"/>
          </a:xfrm>
        </p:spPr>
        <p:txBody>
          <a:bodyPr/>
          <a:lstStyle/>
          <a:p>
            <a:r>
              <a:rPr lang="en-US" dirty="0"/>
              <a:t>Conclusions:</a:t>
            </a:r>
            <a:endParaRPr lang="ru-UA" dirty="0"/>
          </a:p>
        </p:txBody>
      </p:sp>
      <p:pic>
        <p:nvPicPr>
          <p:cNvPr id="14" name="Рисунок 13">
            <a:extLst>
              <a:ext uri="{FF2B5EF4-FFF2-40B4-BE49-F238E27FC236}">
                <a16:creationId xmlns:a16="http://schemas.microsoft.com/office/drawing/2014/main" id="{9FB3FCF8-6E37-88BA-21EA-5280CD3C502C}"/>
              </a:ext>
            </a:extLst>
          </p:cNvPr>
          <p:cNvPicPr>
            <a:picLocks noChangeAspect="1"/>
          </p:cNvPicPr>
          <p:nvPr/>
        </p:nvPicPr>
        <p:blipFill rotWithShape="1">
          <a:blip r:embed="rId2"/>
          <a:srcRect l="18854" t="40000" r="18924" b="-1"/>
          <a:stretch/>
        </p:blipFill>
        <p:spPr>
          <a:xfrm>
            <a:off x="7750097" y="801996"/>
            <a:ext cx="3612995" cy="4645278"/>
          </a:xfrm>
          <a:prstGeom prst="rect">
            <a:avLst/>
          </a:prstGeom>
        </p:spPr>
      </p:pic>
      <p:sp>
        <p:nvSpPr>
          <p:cNvPr id="15" name="TextBox 14">
            <a:extLst>
              <a:ext uri="{FF2B5EF4-FFF2-40B4-BE49-F238E27FC236}">
                <a16:creationId xmlns:a16="http://schemas.microsoft.com/office/drawing/2014/main" id="{E5BA363F-9467-73F3-DBAB-E7A1FE7F6788}"/>
              </a:ext>
            </a:extLst>
          </p:cNvPr>
          <p:cNvSpPr txBox="1"/>
          <p:nvPr/>
        </p:nvSpPr>
        <p:spPr>
          <a:xfrm>
            <a:off x="8050412" y="5708524"/>
            <a:ext cx="3012363" cy="400110"/>
          </a:xfrm>
          <a:prstGeom prst="rect">
            <a:avLst/>
          </a:prstGeom>
          <a:noFill/>
        </p:spPr>
        <p:txBody>
          <a:bodyPr wrap="none" rtlCol="0">
            <a:spAutoFit/>
          </a:bodyPr>
          <a:lstStyle/>
          <a:p>
            <a:r>
              <a:rPr lang="en-US" sz="2000" dirty="0">
                <a:solidFill>
                  <a:srgbClr val="202C8F"/>
                </a:solidFill>
              </a:rPr>
              <a:t>Author – Kateryna Hranat</a:t>
            </a:r>
            <a:endParaRPr lang="ru-UA" sz="2000" dirty="0">
              <a:solidFill>
                <a:srgbClr val="202C8F"/>
              </a:solidFill>
            </a:endParaRPr>
          </a:p>
        </p:txBody>
      </p:sp>
      <p:sp>
        <p:nvSpPr>
          <p:cNvPr id="6" name="Объект 5">
            <a:extLst>
              <a:ext uri="{FF2B5EF4-FFF2-40B4-BE49-F238E27FC236}">
                <a16:creationId xmlns:a16="http://schemas.microsoft.com/office/drawing/2014/main" id="{0093243F-05FA-F9D6-37CB-92C00DEB22E8}"/>
              </a:ext>
            </a:extLst>
          </p:cNvPr>
          <p:cNvSpPr>
            <a:spLocks noGrp="1"/>
          </p:cNvSpPr>
          <p:nvPr>
            <p:ph idx="1"/>
          </p:nvPr>
        </p:nvSpPr>
        <p:spPr>
          <a:xfrm>
            <a:off x="705872" y="2127336"/>
            <a:ext cx="5931596" cy="2433905"/>
          </a:xfrm>
        </p:spPr>
        <p:txBody>
          <a:bodyPr/>
          <a:lstStyle/>
          <a:p>
            <a:r>
              <a:rPr lang="en-US" sz="1800" dirty="0"/>
              <a:t>During the execution of this Work Case, I have improved my skills in working with cloning, exporting my virtual operating system. Set up a network between my host OS and its clone. And etc. In summary, effective communication and file sharing mechanisms are vital for seamless integration between virtual and host operating systems, contributing to enhanced productivity and flexibility in computing environments.</a:t>
            </a:r>
            <a:endParaRPr lang="en-US" dirty="0"/>
          </a:p>
          <a:p>
            <a:endParaRPr lang="en-US" dirty="0"/>
          </a:p>
          <a:p>
            <a:endParaRPr lang="ru-UA" dirty="0"/>
          </a:p>
        </p:txBody>
      </p:sp>
    </p:spTree>
    <p:extLst>
      <p:ext uri="{BB962C8B-B14F-4D97-AF65-F5344CB8AC3E}">
        <p14:creationId xmlns:p14="http://schemas.microsoft.com/office/powerpoint/2010/main" val="262305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BC1CB60-D98D-757F-A571-0A5ED852B7AA}"/>
              </a:ext>
            </a:extLst>
          </p:cNvPr>
          <p:cNvSpPr>
            <a:spLocks noGrp="1"/>
          </p:cNvSpPr>
          <p:nvPr>
            <p:ph type="ctrTitle"/>
          </p:nvPr>
        </p:nvSpPr>
        <p:spPr>
          <a:xfrm>
            <a:off x="3403092" y="2285331"/>
            <a:ext cx="5385816" cy="1225296"/>
          </a:xfrm>
        </p:spPr>
        <p:txBody>
          <a:bodyPr/>
          <a:lstStyle/>
          <a:p>
            <a:r>
              <a:rPr lang="en-US" dirty="0"/>
              <a:t>Thank you for attention!</a:t>
            </a:r>
            <a:endParaRPr lang="ru-UA" dirty="0"/>
          </a:p>
        </p:txBody>
      </p:sp>
    </p:spTree>
    <p:extLst>
      <p:ext uri="{BB962C8B-B14F-4D97-AF65-F5344CB8AC3E}">
        <p14:creationId xmlns:p14="http://schemas.microsoft.com/office/powerpoint/2010/main" val="24270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166BC01-1741-FEE9-487B-18DACB4E3137}"/>
              </a:ext>
            </a:extLst>
          </p:cNvPr>
          <p:cNvSpPr>
            <a:spLocks noGrp="1"/>
          </p:cNvSpPr>
          <p:nvPr>
            <p:ph type="title"/>
          </p:nvPr>
        </p:nvSpPr>
        <p:spPr>
          <a:xfrm>
            <a:off x="760476" y="513140"/>
            <a:ext cx="10671048" cy="1433994"/>
          </a:xfrm>
        </p:spPr>
        <p:txBody>
          <a:bodyPr/>
          <a:lstStyle/>
          <a:p>
            <a:pPr algn="ctr"/>
            <a:r>
              <a:rPr lang="en-US" dirty="0"/>
              <a:t>Cloning your virtual operating system</a:t>
            </a:r>
            <a:endParaRPr lang="ru-UA" dirty="0"/>
          </a:p>
        </p:txBody>
      </p:sp>
      <p:sp>
        <p:nvSpPr>
          <p:cNvPr id="2" name="Объект 1">
            <a:extLst>
              <a:ext uri="{FF2B5EF4-FFF2-40B4-BE49-F238E27FC236}">
                <a16:creationId xmlns:a16="http://schemas.microsoft.com/office/drawing/2014/main" id="{50207B8F-36A4-731B-56C1-AD31860DCD79}"/>
              </a:ext>
            </a:extLst>
          </p:cNvPr>
          <p:cNvSpPr>
            <a:spLocks noGrp="1"/>
          </p:cNvSpPr>
          <p:nvPr>
            <p:ph sz="half" idx="1"/>
          </p:nvPr>
        </p:nvSpPr>
        <p:spPr>
          <a:xfrm>
            <a:off x="539495" y="2038574"/>
            <a:ext cx="5269633" cy="4434840"/>
          </a:xfrm>
        </p:spPr>
        <p:txBody>
          <a:bodyPr/>
          <a:lstStyle/>
          <a:p>
            <a:pPr marL="0" indent="0">
              <a:buNone/>
            </a:pPr>
            <a:r>
              <a:rPr lang="en-US" dirty="0"/>
              <a:t>Cloning a virtual operating system in VirtualBox is a straightforward process. Follow these steps:</a:t>
            </a:r>
          </a:p>
          <a:p>
            <a:endParaRPr lang="en-US" dirty="0"/>
          </a:p>
          <a:p>
            <a:pPr marL="342900" indent="-342900">
              <a:buFont typeface="+mj-lt"/>
              <a:buAutoNum type="arabicPeriod"/>
            </a:pPr>
            <a:r>
              <a:rPr lang="en-US" b="1" dirty="0"/>
              <a:t>Shut Down the Virtual Machine: </a:t>
            </a:r>
            <a:r>
              <a:rPr lang="en-US" dirty="0"/>
              <a:t>Make sure your virtual machine is powered off before you start the cloning process.</a:t>
            </a:r>
          </a:p>
          <a:p>
            <a:pPr marL="342900" indent="-342900">
              <a:buFont typeface="+mj-lt"/>
              <a:buAutoNum type="arabicPeriod"/>
            </a:pPr>
            <a:r>
              <a:rPr lang="en-US" b="1" dirty="0"/>
              <a:t>Open VirtualBox Manager: </a:t>
            </a:r>
            <a:r>
              <a:rPr lang="en-US" dirty="0"/>
              <a:t>Launch the VirtualBox Manager application.</a:t>
            </a:r>
          </a:p>
          <a:p>
            <a:pPr marL="342900" indent="-342900">
              <a:buFont typeface="+mj-lt"/>
              <a:buAutoNum type="arabicPeriod"/>
            </a:pPr>
            <a:r>
              <a:rPr lang="en-US" b="1" dirty="0"/>
              <a:t>Select the Virtual Machine to Clone: </a:t>
            </a:r>
            <a:r>
              <a:rPr lang="en-US" dirty="0"/>
              <a:t>In the left pane of the VirtualBox Manager, select the virtual machine you want to clone.</a:t>
            </a:r>
          </a:p>
          <a:p>
            <a:pPr marL="342900" indent="-342900">
              <a:buFont typeface="+mj-lt"/>
              <a:buAutoNum type="arabicPeriod"/>
            </a:pPr>
            <a:r>
              <a:rPr lang="en-US" sz="1800" b="1" dirty="0"/>
              <a:t>Click on "Clone": </a:t>
            </a:r>
            <a:r>
              <a:rPr lang="en-US" sz="1800" dirty="0"/>
              <a:t>With the virtual machine selected, click on the "Clone" button in the toolbar or right-click on the virtual machine and choose "Clone".</a:t>
            </a:r>
          </a:p>
          <a:p>
            <a:pPr marL="342900" indent="-342900">
              <a:buFont typeface="+mj-lt"/>
              <a:buAutoNum type="arabicPeriod"/>
            </a:pPr>
            <a:endParaRPr lang="ru-UA" dirty="0"/>
          </a:p>
        </p:txBody>
      </p:sp>
      <p:pic>
        <p:nvPicPr>
          <p:cNvPr id="15" name="Рисунок 14">
            <a:extLst>
              <a:ext uri="{FF2B5EF4-FFF2-40B4-BE49-F238E27FC236}">
                <a16:creationId xmlns:a16="http://schemas.microsoft.com/office/drawing/2014/main" id="{660A13CC-962C-AA6E-C334-11419D2F778A}"/>
              </a:ext>
            </a:extLst>
          </p:cNvPr>
          <p:cNvPicPr>
            <a:picLocks noChangeAspect="1"/>
          </p:cNvPicPr>
          <p:nvPr/>
        </p:nvPicPr>
        <p:blipFill>
          <a:blip r:embed="rId2"/>
          <a:stretch>
            <a:fillRect/>
          </a:stretch>
        </p:blipFill>
        <p:spPr>
          <a:xfrm>
            <a:off x="6276599" y="2855214"/>
            <a:ext cx="5542200" cy="2055653"/>
          </a:xfrm>
          <a:prstGeom prst="rect">
            <a:avLst/>
          </a:prstGeom>
        </p:spPr>
      </p:pic>
      <p:cxnSp>
        <p:nvCxnSpPr>
          <p:cNvPr id="10" name="Прямая со стрелкой 9">
            <a:extLst>
              <a:ext uri="{FF2B5EF4-FFF2-40B4-BE49-F238E27FC236}">
                <a16:creationId xmlns:a16="http://schemas.microsoft.com/office/drawing/2014/main" id="{5CDA4431-845E-244A-A366-DB3FBAC11118}"/>
              </a:ext>
            </a:extLst>
          </p:cNvPr>
          <p:cNvCxnSpPr>
            <a:cxnSpLocks/>
          </p:cNvCxnSpPr>
          <p:nvPr/>
        </p:nvCxnSpPr>
        <p:spPr>
          <a:xfrm flipH="1" flipV="1">
            <a:off x="10807581" y="4255994"/>
            <a:ext cx="623943" cy="731520"/>
          </a:xfrm>
          <a:prstGeom prst="straightConnector1">
            <a:avLst/>
          </a:prstGeom>
          <a:ln w="76200">
            <a:solidFill>
              <a:srgbClr val="FF0000"/>
            </a:solidFill>
            <a:tailEnd type="triangle"/>
          </a:ln>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141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Объект 8">
            <a:extLst>
              <a:ext uri="{FF2B5EF4-FFF2-40B4-BE49-F238E27FC236}">
                <a16:creationId xmlns:a16="http://schemas.microsoft.com/office/drawing/2014/main" id="{CF22356E-8FDF-DB66-E20D-B1994B06ED1F}"/>
              </a:ext>
            </a:extLst>
          </p:cNvPr>
          <p:cNvSpPr>
            <a:spLocks noGrp="1"/>
          </p:cNvSpPr>
          <p:nvPr>
            <p:ph idx="1"/>
          </p:nvPr>
        </p:nvSpPr>
        <p:spPr>
          <a:xfrm>
            <a:off x="397138" y="1134342"/>
            <a:ext cx="6387353" cy="4918576"/>
          </a:xfrm>
        </p:spPr>
        <p:txBody>
          <a:bodyPr/>
          <a:lstStyle/>
          <a:p>
            <a:r>
              <a:rPr lang="en-US" sz="1800" b="1" dirty="0"/>
              <a:t>5. Configure Clone Settings: </a:t>
            </a:r>
            <a:r>
              <a:rPr lang="en-US" sz="1800" dirty="0"/>
              <a:t>You'll be prompted to enter a name for the clone and select options for the clone. Choose the appropriate option based on your needs.</a:t>
            </a:r>
          </a:p>
          <a:p>
            <a:r>
              <a:rPr lang="en-US" sz="1800" b="1" dirty="0"/>
              <a:t>6. Choose Clone Location: </a:t>
            </a:r>
            <a:r>
              <a:rPr lang="en-US" sz="1800" dirty="0"/>
              <a:t>Select where you want to save the clone on your disk. You can keep it in the default location or choose a different directory.</a:t>
            </a:r>
          </a:p>
          <a:p>
            <a:r>
              <a:rPr lang="en-US" sz="1800" b="1" dirty="0"/>
              <a:t>7. Start Cloning: </a:t>
            </a:r>
            <a:r>
              <a:rPr lang="en-US" sz="1800" dirty="0"/>
              <a:t>Once you've configured the settings, click "Clone" to begin the cloning process. Depending on the size of the virtual machine and your system's performance, this process may take some time.</a:t>
            </a:r>
          </a:p>
          <a:p>
            <a:r>
              <a:rPr lang="en-US" sz="1800" b="1" dirty="0"/>
              <a:t>8. Verify the Clone: </a:t>
            </a:r>
            <a:r>
              <a:rPr lang="en-US" sz="1800" dirty="0"/>
              <a:t>Once the cloning process is complete, you should see the new cloned virtual machine listed in the VirtualBox Manager. You can now start the cloned virtual machine and use it independently from the original.</a:t>
            </a:r>
            <a:endParaRPr lang="ru-UA" sz="1800" dirty="0"/>
          </a:p>
        </p:txBody>
      </p:sp>
      <p:pic>
        <p:nvPicPr>
          <p:cNvPr id="13" name="Рисунок 12">
            <a:extLst>
              <a:ext uri="{FF2B5EF4-FFF2-40B4-BE49-F238E27FC236}">
                <a16:creationId xmlns:a16="http://schemas.microsoft.com/office/drawing/2014/main" id="{2A71DBA1-264E-455F-74B6-654518B6A68B}"/>
              </a:ext>
            </a:extLst>
          </p:cNvPr>
          <p:cNvPicPr>
            <a:picLocks noChangeAspect="1"/>
          </p:cNvPicPr>
          <p:nvPr/>
        </p:nvPicPr>
        <p:blipFill>
          <a:blip r:embed="rId2"/>
          <a:stretch>
            <a:fillRect/>
          </a:stretch>
        </p:blipFill>
        <p:spPr>
          <a:xfrm>
            <a:off x="7036963" y="737257"/>
            <a:ext cx="4883408" cy="2915222"/>
          </a:xfrm>
          <a:prstGeom prst="rect">
            <a:avLst/>
          </a:prstGeom>
        </p:spPr>
      </p:pic>
      <p:pic>
        <p:nvPicPr>
          <p:cNvPr id="15" name="Рисунок 14">
            <a:extLst>
              <a:ext uri="{FF2B5EF4-FFF2-40B4-BE49-F238E27FC236}">
                <a16:creationId xmlns:a16="http://schemas.microsoft.com/office/drawing/2014/main" id="{513D1056-3A70-287F-6019-8EC4BB8488FC}"/>
              </a:ext>
            </a:extLst>
          </p:cNvPr>
          <p:cNvPicPr>
            <a:picLocks noChangeAspect="1"/>
          </p:cNvPicPr>
          <p:nvPr/>
        </p:nvPicPr>
        <p:blipFill>
          <a:blip r:embed="rId3"/>
          <a:stretch>
            <a:fillRect/>
          </a:stretch>
        </p:blipFill>
        <p:spPr>
          <a:xfrm>
            <a:off x="7451463" y="4038168"/>
            <a:ext cx="3779521" cy="1964685"/>
          </a:xfrm>
          <a:prstGeom prst="rect">
            <a:avLst/>
          </a:prstGeom>
        </p:spPr>
      </p:pic>
    </p:spTree>
    <p:extLst>
      <p:ext uri="{BB962C8B-B14F-4D97-AF65-F5344CB8AC3E}">
        <p14:creationId xmlns:p14="http://schemas.microsoft.com/office/powerpoint/2010/main" val="219466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6" name="Заголовок 5">
            <a:extLst>
              <a:ext uri="{FF2B5EF4-FFF2-40B4-BE49-F238E27FC236}">
                <a16:creationId xmlns:a16="http://schemas.microsoft.com/office/drawing/2014/main" id="{BC09CC90-8195-8F2A-816B-7638D7D38D4F}"/>
              </a:ext>
            </a:extLst>
          </p:cNvPr>
          <p:cNvSpPr>
            <a:spLocks noGrp="1"/>
          </p:cNvSpPr>
          <p:nvPr>
            <p:ph type="title"/>
          </p:nvPr>
        </p:nvSpPr>
        <p:spPr>
          <a:xfrm>
            <a:off x="760476" y="527663"/>
            <a:ext cx="10671048" cy="1467880"/>
          </a:xfrm>
        </p:spPr>
        <p:txBody>
          <a:bodyPr/>
          <a:lstStyle/>
          <a:p>
            <a:r>
              <a:rPr lang="en-US" dirty="0"/>
              <a:t>exporting your virtual operating system</a:t>
            </a:r>
            <a:endParaRPr lang="ru-UA" dirty="0"/>
          </a:p>
        </p:txBody>
      </p:sp>
      <p:sp>
        <p:nvSpPr>
          <p:cNvPr id="7" name="Объект 6">
            <a:extLst>
              <a:ext uri="{FF2B5EF4-FFF2-40B4-BE49-F238E27FC236}">
                <a16:creationId xmlns:a16="http://schemas.microsoft.com/office/drawing/2014/main" id="{F1DE7E6B-8E9B-A138-8EDB-8C3A656F7A7D}"/>
              </a:ext>
            </a:extLst>
          </p:cNvPr>
          <p:cNvSpPr>
            <a:spLocks noGrp="1"/>
          </p:cNvSpPr>
          <p:nvPr>
            <p:ph sz="half" idx="1"/>
          </p:nvPr>
        </p:nvSpPr>
        <p:spPr>
          <a:xfrm>
            <a:off x="539496" y="2103120"/>
            <a:ext cx="5075996" cy="4434840"/>
          </a:xfrm>
        </p:spPr>
        <p:txBody>
          <a:bodyPr/>
          <a:lstStyle/>
          <a:p>
            <a:pPr marL="0" indent="0">
              <a:buNone/>
            </a:pPr>
            <a:r>
              <a:rPr lang="en-US" dirty="0"/>
              <a:t>How you can export your virtual operating system:</a:t>
            </a:r>
          </a:p>
          <a:p>
            <a:pPr marL="0" indent="0">
              <a:buNone/>
            </a:pPr>
            <a:endParaRPr lang="en-US" dirty="0"/>
          </a:p>
          <a:p>
            <a:pPr marL="342900" indent="-342900">
              <a:buFont typeface="+mj-lt"/>
              <a:buAutoNum type="arabicPeriod"/>
            </a:pPr>
            <a:r>
              <a:rPr lang="en-US" b="1" dirty="0"/>
              <a:t>Shut Down the Virtual Machine: </a:t>
            </a:r>
            <a:r>
              <a:rPr lang="en-US" dirty="0"/>
              <a:t>Make sure your virtual machine is powered off before you start the export process.</a:t>
            </a:r>
          </a:p>
          <a:p>
            <a:pPr marL="342900" indent="-342900">
              <a:buFont typeface="+mj-lt"/>
              <a:buAutoNum type="arabicPeriod"/>
            </a:pPr>
            <a:r>
              <a:rPr lang="en-US" b="1" dirty="0"/>
              <a:t>Open VirtualBox Manager: </a:t>
            </a:r>
            <a:r>
              <a:rPr lang="en-US" dirty="0"/>
              <a:t>Launch the VirtualBox Manager application.</a:t>
            </a:r>
          </a:p>
          <a:p>
            <a:pPr marL="342900" indent="-342900">
              <a:buFont typeface="+mj-lt"/>
              <a:buAutoNum type="arabicPeriod"/>
            </a:pPr>
            <a:r>
              <a:rPr lang="en-US" b="1" dirty="0"/>
              <a:t>Select the Virtual Machine to Export: </a:t>
            </a:r>
            <a:r>
              <a:rPr lang="en-US" dirty="0"/>
              <a:t>In the left pane of the VirtualBox Manager, select the virtual machine you want to export.</a:t>
            </a:r>
          </a:p>
          <a:p>
            <a:pPr marL="342900" indent="-342900">
              <a:buFont typeface="+mj-lt"/>
              <a:buAutoNum type="arabicPeriod"/>
            </a:pPr>
            <a:r>
              <a:rPr lang="en-US" b="1" dirty="0"/>
              <a:t>Click on "File" and then "Export Appliance": </a:t>
            </a:r>
            <a:r>
              <a:rPr lang="en-US" dirty="0"/>
              <a:t>Alternatively, you can right-click on the virtual machine and choose "Export Appliance".</a:t>
            </a:r>
            <a:endParaRPr lang="ru-UA" dirty="0"/>
          </a:p>
        </p:txBody>
      </p:sp>
      <p:pic>
        <p:nvPicPr>
          <p:cNvPr id="9" name="Рисунок 8">
            <a:extLst>
              <a:ext uri="{FF2B5EF4-FFF2-40B4-BE49-F238E27FC236}">
                <a16:creationId xmlns:a16="http://schemas.microsoft.com/office/drawing/2014/main" id="{E6A5FE66-FBFD-5516-B07A-4CB5D9B8E322}"/>
              </a:ext>
            </a:extLst>
          </p:cNvPr>
          <p:cNvPicPr>
            <a:picLocks noChangeAspect="1"/>
          </p:cNvPicPr>
          <p:nvPr/>
        </p:nvPicPr>
        <p:blipFill>
          <a:blip r:embed="rId2"/>
          <a:stretch>
            <a:fillRect/>
          </a:stretch>
        </p:blipFill>
        <p:spPr>
          <a:xfrm>
            <a:off x="6196033" y="2509174"/>
            <a:ext cx="5456471" cy="2654498"/>
          </a:xfrm>
          <a:prstGeom prst="rect">
            <a:avLst/>
          </a:prstGeom>
        </p:spPr>
      </p:pic>
      <p:cxnSp>
        <p:nvCxnSpPr>
          <p:cNvPr id="10" name="Прямая со стрелкой 9">
            <a:extLst>
              <a:ext uri="{FF2B5EF4-FFF2-40B4-BE49-F238E27FC236}">
                <a16:creationId xmlns:a16="http://schemas.microsoft.com/office/drawing/2014/main" id="{1D056CEC-CD5F-9502-7DB1-FB3E1941F427}"/>
              </a:ext>
            </a:extLst>
          </p:cNvPr>
          <p:cNvCxnSpPr>
            <a:cxnSpLocks/>
          </p:cNvCxnSpPr>
          <p:nvPr/>
        </p:nvCxnSpPr>
        <p:spPr>
          <a:xfrm flipH="1" flipV="1">
            <a:off x="10542494" y="4432152"/>
            <a:ext cx="623943" cy="731520"/>
          </a:xfrm>
          <a:prstGeom prst="straightConnector1">
            <a:avLst/>
          </a:prstGeom>
          <a:ln w="76200">
            <a:solidFill>
              <a:srgbClr val="FF0000"/>
            </a:solidFill>
            <a:tailEnd type="triangle"/>
          </a:ln>
          <a:effectLst>
            <a:outerShdw blurRad="50800" dist="38100" dir="5400000" algn="t"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24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a:extLst>
              <a:ext uri="{FF2B5EF4-FFF2-40B4-BE49-F238E27FC236}">
                <a16:creationId xmlns:a16="http://schemas.microsoft.com/office/drawing/2014/main" id="{48A5CF0C-0203-512D-DDC2-54295A5820F1}"/>
              </a:ext>
            </a:extLst>
          </p:cNvPr>
          <p:cNvSpPr>
            <a:spLocks noGrp="1"/>
          </p:cNvSpPr>
          <p:nvPr>
            <p:ph idx="1"/>
          </p:nvPr>
        </p:nvSpPr>
        <p:spPr>
          <a:xfrm>
            <a:off x="469314" y="690871"/>
            <a:ext cx="5833514" cy="5476257"/>
          </a:xfrm>
        </p:spPr>
        <p:txBody>
          <a:bodyPr/>
          <a:lstStyle/>
          <a:p>
            <a:pPr>
              <a:lnSpc>
                <a:spcPct val="100000"/>
              </a:lnSpc>
            </a:pPr>
            <a:r>
              <a:rPr lang="en-US" sz="1800" b="1" dirty="0"/>
              <a:t>5. Configure Export Settings: </a:t>
            </a:r>
            <a:r>
              <a:rPr lang="en-US" sz="1800" dirty="0"/>
              <a:t>In the export wizard, you'll be prompted to configure the export settings:</a:t>
            </a:r>
          </a:p>
          <a:p>
            <a:pPr marL="285750" indent="-285750">
              <a:lnSpc>
                <a:spcPct val="100000"/>
              </a:lnSpc>
              <a:buFont typeface="Arial" panose="020B0604020202020204" pitchFamily="34" charset="0"/>
              <a:buChar char="•"/>
            </a:pPr>
            <a:r>
              <a:rPr lang="en-US" sz="1800" dirty="0"/>
              <a:t>Choose the virtual machine(s) you want to export if you have multiple VMs.</a:t>
            </a:r>
          </a:p>
          <a:p>
            <a:pPr marL="285750" indent="-285750">
              <a:lnSpc>
                <a:spcPct val="100000"/>
              </a:lnSpc>
              <a:buFont typeface="Arial" panose="020B0604020202020204" pitchFamily="34" charset="0"/>
              <a:buChar char="•"/>
            </a:pPr>
            <a:r>
              <a:rPr lang="en-US" sz="1800" dirty="0"/>
              <a:t>Select the destination folder where you want to save the .ova file.</a:t>
            </a:r>
          </a:p>
          <a:p>
            <a:pPr marL="285750" indent="-285750">
              <a:lnSpc>
                <a:spcPct val="100000"/>
              </a:lnSpc>
              <a:buFont typeface="Arial" panose="020B0604020202020204" pitchFamily="34" charset="0"/>
              <a:buChar char="•"/>
            </a:pPr>
            <a:r>
              <a:rPr lang="en-US" sz="1800" dirty="0"/>
              <a:t>Optionally, you can adjust additional settings such as including attached ISO images or defining the format of the exported appliance (e.g., .ova or .</a:t>
            </a:r>
            <a:r>
              <a:rPr lang="en-US" sz="1800" dirty="0" err="1"/>
              <a:t>ovf</a:t>
            </a:r>
            <a:r>
              <a:rPr lang="en-US" sz="1800" dirty="0"/>
              <a:t>).</a:t>
            </a:r>
          </a:p>
          <a:p>
            <a:pPr>
              <a:lnSpc>
                <a:spcPct val="100000"/>
              </a:lnSpc>
            </a:pPr>
            <a:r>
              <a:rPr lang="en-US" sz="1800" b="1" dirty="0"/>
              <a:t>6. Start the Export Process:</a:t>
            </a:r>
            <a:r>
              <a:rPr lang="en-US" sz="1800" dirty="0"/>
              <a:t> Once you've configured the export settings, click "Export" to start the export process. Depending on the size of the virtual machine and your system's performance, this process may take some time.</a:t>
            </a:r>
          </a:p>
          <a:p>
            <a:pPr>
              <a:lnSpc>
                <a:spcPct val="100000"/>
              </a:lnSpc>
            </a:pPr>
            <a:r>
              <a:rPr lang="en-US" sz="1800" b="1" dirty="0"/>
              <a:t>7. Wait for the Export to Complete:</a:t>
            </a:r>
            <a:r>
              <a:rPr lang="en-US" sz="1800" dirty="0"/>
              <a:t> VirtualBox will create the .ova file containing all the necessary information about your virtual machine.</a:t>
            </a:r>
          </a:p>
          <a:p>
            <a:pPr>
              <a:lnSpc>
                <a:spcPct val="100000"/>
              </a:lnSpc>
            </a:pPr>
            <a:r>
              <a:rPr lang="en-US" sz="1800" b="1" dirty="0"/>
              <a:t>8. Verify the Exported Appliance: </a:t>
            </a:r>
            <a:r>
              <a:rPr lang="en-US" sz="1800" dirty="0"/>
              <a:t>Once the export process is complete, navigate to the destination folder you selected earlier and verify that the .ova file has been created successfully.</a:t>
            </a:r>
          </a:p>
        </p:txBody>
      </p:sp>
      <p:pic>
        <p:nvPicPr>
          <p:cNvPr id="10" name="Рисунок 9">
            <a:extLst>
              <a:ext uri="{FF2B5EF4-FFF2-40B4-BE49-F238E27FC236}">
                <a16:creationId xmlns:a16="http://schemas.microsoft.com/office/drawing/2014/main" id="{E4996AB2-B749-5D9A-C05F-83CF44D2183C}"/>
              </a:ext>
            </a:extLst>
          </p:cNvPr>
          <p:cNvPicPr>
            <a:picLocks noChangeAspect="1"/>
          </p:cNvPicPr>
          <p:nvPr/>
        </p:nvPicPr>
        <p:blipFill rotWithShape="1">
          <a:blip r:embed="rId2"/>
          <a:srcRect t="44064"/>
          <a:stretch/>
        </p:blipFill>
        <p:spPr>
          <a:xfrm>
            <a:off x="6693964" y="4136571"/>
            <a:ext cx="5104922" cy="1934584"/>
          </a:xfrm>
          <a:prstGeom prst="rect">
            <a:avLst/>
          </a:prstGeom>
        </p:spPr>
      </p:pic>
      <p:pic>
        <p:nvPicPr>
          <p:cNvPr id="7" name="Рисунок 6">
            <a:extLst>
              <a:ext uri="{FF2B5EF4-FFF2-40B4-BE49-F238E27FC236}">
                <a16:creationId xmlns:a16="http://schemas.microsoft.com/office/drawing/2014/main" id="{7E15253C-6AA8-963F-156F-E2DFE0E3EECC}"/>
              </a:ext>
            </a:extLst>
          </p:cNvPr>
          <p:cNvPicPr>
            <a:picLocks noChangeAspect="1"/>
          </p:cNvPicPr>
          <p:nvPr/>
        </p:nvPicPr>
        <p:blipFill>
          <a:blip r:embed="rId3"/>
          <a:stretch>
            <a:fillRect/>
          </a:stretch>
        </p:blipFill>
        <p:spPr>
          <a:xfrm>
            <a:off x="6450520" y="427617"/>
            <a:ext cx="5439410" cy="3458584"/>
          </a:xfrm>
          <a:prstGeom prst="rect">
            <a:avLst/>
          </a:prstGeom>
        </p:spPr>
      </p:pic>
      <p:sp>
        <p:nvSpPr>
          <p:cNvPr id="11" name="Овал 10">
            <a:extLst>
              <a:ext uri="{FF2B5EF4-FFF2-40B4-BE49-F238E27FC236}">
                <a16:creationId xmlns:a16="http://schemas.microsoft.com/office/drawing/2014/main" id="{EC968614-4437-F3D4-8C7C-78545394BFBA}"/>
              </a:ext>
            </a:extLst>
          </p:cNvPr>
          <p:cNvSpPr/>
          <p:nvPr/>
        </p:nvSpPr>
        <p:spPr>
          <a:xfrm>
            <a:off x="9246425" y="4942113"/>
            <a:ext cx="1334489" cy="381001"/>
          </a:xfrm>
          <a:prstGeom prst="ellipse">
            <a:avLst/>
          </a:prstGeom>
          <a:noFill/>
          <a:ln w="28575" cap="flat" cmpd="sng" algn="ctr">
            <a:solidFill>
              <a:srgbClr val="FF000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ru-UA"/>
          </a:p>
        </p:txBody>
      </p:sp>
    </p:spTree>
    <p:extLst>
      <p:ext uri="{BB962C8B-B14F-4D97-AF65-F5344CB8AC3E}">
        <p14:creationId xmlns:p14="http://schemas.microsoft.com/office/powerpoint/2010/main" val="412811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FD66E-047C-5671-5B22-35211FC98B73}"/>
            </a:ext>
          </a:extLst>
        </p:cNvPr>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514DECB1-11A6-B611-859A-CD07ACB48ACB}"/>
              </a:ext>
            </a:extLst>
          </p:cNvPr>
          <p:cNvSpPr>
            <a:spLocks noGrp="1"/>
          </p:cNvSpPr>
          <p:nvPr>
            <p:ph type="title"/>
          </p:nvPr>
        </p:nvSpPr>
        <p:spPr>
          <a:xfrm>
            <a:off x="3431332" y="323684"/>
            <a:ext cx="8379669" cy="1627632"/>
          </a:xfrm>
        </p:spPr>
        <p:txBody>
          <a:bodyPr/>
          <a:lstStyle/>
          <a:p>
            <a:r>
              <a:rPr lang="en-US" dirty="0"/>
              <a:t>types of network connection organization supported in virtual machine environments</a:t>
            </a:r>
            <a:endParaRPr lang="ru-UA" dirty="0"/>
          </a:p>
        </p:txBody>
      </p:sp>
      <p:sp>
        <p:nvSpPr>
          <p:cNvPr id="13" name="Текст 12">
            <a:extLst>
              <a:ext uri="{FF2B5EF4-FFF2-40B4-BE49-F238E27FC236}">
                <a16:creationId xmlns:a16="http://schemas.microsoft.com/office/drawing/2014/main" id="{6840358A-5ED7-886A-B9AE-99D7C20518EE}"/>
              </a:ext>
            </a:extLst>
          </p:cNvPr>
          <p:cNvSpPr>
            <a:spLocks noGrp="1"/>
          </p:cNvSpPr>
          <p:nvPr>
            <p:ph type="body" sz="quarter" idx="13"/>
          </p:nvPr>
        </p:nvSpPr>
        <p:spPr>
          <a:xfrm>
            <a:off x="4083436" y="2154793"/>
            <a:ext cx="6422315" cy="4222339"/>
          </a:xfrm>
        </p:spPr>
        <p:txBody>
          <a:bodyPr/>
          <a:lstStyle/>
          <a:p>
            <a:pPr marL="285750" indent="-285750">
              <a:buFont typeface="Arial" panose="020B0604020202020204" pitchFamily="34" charset="0"/>
              <a:buChar char="•"/>
            </a:pPr>
            <a:r>
              <a:rPr lang="en-US" sz="1800" b="1" dirty="0"/>
              <a:t>Network Address Translation (NAT): </a:t>
            </a:r>
            <a:r>
              <a:rPr lang="en-US" sz="1800" dirty="0"/>
              <a:t>Allows virtual machines to share the host computer's IP address for external network communication. </a:t>
            </a:r>
          </a:p>
          <a:p>
            <a:pPr marL="285750" indent="-285750">
              <a:buFont typeface="Arial" panose="020B0604020202020204" pitchFamily="34" charset="0"/>
              <a:buChar char="•"/>
            </a:pPr>
            <a:r>
              <a:rPr lang="en-US" sz="1800" b="1" dirty="0"/>
              <a:t>Bridged Network: </a:t>
            </a:r>
            <a:r>
              <a:rPr lang="en-US" sz="1800" dirty="0"/>
              <a:t>Provides each virtual machine with its own IP address on the same network as the host, allowing them to appear as individual devices on the network.</a:t>
            </a:r>
          </a:p>
          <a:p>
            <a:pPr marL="285750" indent="-285750">
              <a:buFont typeface="Arial" panose="020B0604020202020204" pitchFamily="34" charset="0"/>
              <a:buChar char="•"/>
            </a:pPr>
            <a:r>
              <a:rPr lang="en-US" sz="1800" b="1" dirty="0"/>
              <a:t>Host-only Adapter: </a:t>
            </a:r>
            <a:r>
              <a:rPr lang="en-US" sz="1800" dirty="0"/>
              <a:t>Creates a network that allows communication only between virtual machines and the host, isolating them from external networks.</a:t>
            </a:r>
          </a:p>
          <a:p>
            <a:pPr marL="285750" indent="-285750">
              <a:buFont typeface="Arial" panose="020B0604020202020204" pitchFamily="34" charset="0"/>
              <a:buChar char="•"/>
            </a:pPr>
            <a:r>
              <a:rPr lang="en-US" sz="1800" b="1" dirty="0"/>
              <a:t>Internal Network: </a:t>
            </a:r>
            <a:r>
              <a:rPr lang="en-US" sz="1800" dirty="0"/>
              <a:t>Establishes a private network that allows communication between virtual machines within the same host but restricts external access.</a:t>
            </a:r>
            <a:endParaRPr lang="ru-UA" sz="1800" dirty="0"/>
          </a:p>
        </p:txBody>
      </p:sp>
      <p:pic>
        <p:nvPicPr>
          <p:cNvPr id="1028" name="Picture 4" descr="What Is a Virtual Network?">
            <a:extLst>
              <a:ext uri="{FF2B5EF4-FFF2-40B4-BE49-F238E27FC236}">
                <a16:creationId xmlns:a16="http://schemas.microsoft.com/office/drawing/2014/main" id="{675DDBB6-5B75-DCC4-DF3D-D1B690D76D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76" t="50000" r="-35163" b="-50000"/>
          <a:stretch/>
        </p:blipFill>
        <p:spPr bwMode="auto">
          <a:xfrm rot="5400000">
            <a:off x="-5774875" y="1812472"/>
            <a:ext cx="104829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95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Readme png | PNGEgg">
            <a:extLst>
              <a:ext uri="{FF2B5EF4-FFF2-40B4-BE49-F238E27FC236}">
                <a16:creationId xmlns:a16="http://schemas.microsoft.com/office/drawing/2014/main" id="{09269E8F-9176-EAEC-BCCC-CEBD2CBD6A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mc:AlternateContent xmlns:mc="http://schemas.openxmlformats.org/markup-compatibility/2006" xmlns:p14="http://schemas.microsoft.com/office/powerpoint/2010/main">
        <mc:Choice Requires="p14">
          <p:contentPart p14:bwMode="auto" r:id="rId2">
            <p14:nvContentPartPr>
              <p14:cNvPr id="16" name="Рукописный ввод 15">
                <a:extLst>
                  <a:ext uri="{FF2B5EF4-FFF2-40B4-BE49-F238E27FC236}">
                    <a16:creationId xmlns:a16="http://schemas.microsoft.com/office/drawing/2014/main" id="{210DE48D-0B66-FF1D-94CA-92D06DF2241C}"/>
                  </a:ext>
                </a:extLst>
              </p14:cNvPr>
              <p14:cNvContentPartPr/>
              <p14:nvPr/>
            </p14:nvContentPartPr>
            <p14:xfrm>
              <a:off x="-567761" y="4837885"/>
              <a:ext cx="360" cy="360"/>
            </p14:xfrm>
          </p:contentPart>
        </mc:Choice>
        <mc:Fallback xmlns="">
          <p:pic>
            <p:nvPicPr>
              <p:cNvPr id="16" name="Рукописный ввод 15">
                <a:extLst>
                  <a:ext uri="{FF2B5EF4-FFF2-40B4-BE49-F238E27FC236}">
                    <a16:creationId xmlns:a16="http://schemas.microsoft.com/office/drawing/2014/main" id="{210DE48D-0B66-FF1D-94CA-92D06DF2241C}"/>
                  </a:ext>
                </a:extLst>
              </p:cNvPr>
              <p:cNvPicPr/>
              <p:nvPr/>
            </p:nvPicPr>
            <p:blipFill>
              <a:blip r:embed="rId6"/>
              <a:stretch>
                <a:fillRect/>
              </a:stretch>
            </p:blipFill>
            <p:spPr>
              <a:xfrm>
                <a:off x="-573881" y="4831765"/>
                <a:ext cx="12600" cy="12600"/>
              </a:xfrm>
              <a:prstGeom prst="rect">
                <a:avLst/>
              </a:prstGeom>
            </p:spPr>
          </p:pic>
        </mc:Fallback>
      </mc:AlternateContent>
      <p:sp>
        <p:nvSpPr>
          <p:cNvPr id="2" name="Заголовок 1">
            <a:extLst>
              <a:ext uri="{FF2B5EF4-FFF2-40B4-BE49-F238E27FC236}">
                <a16:creationId xmlns:a16="http://schemas.microsoft.com/office/drawing/2014/main" id="{0E71757C-732E-5D2E-6CF2-1C0502ED54D3}"/>
              </a:ext>
            </a:extLst>
          </p:cNvPr>
          <p:cNvSpPr>
            <a:spLocks noGrp="1"/>
          </p:cNvSpPr>
          <p:nvPr>
            <p:ph type="title"/>
          </p:nvPr>
        </p:nvSpPr>
        <p:spPr>
          <a:xfrm>
            <a:off x="2895600" y="2268148"/>
            <a:ext cx="6400800" cy="3326030"/>
          </a:xfrm>
        </p:spPr>
        <p:txBody>
          <a:bodyPr/>
          <a:lstStyle/>
          <a:p>
            <a:r>
              <a:rPr lang="en-US" dirty="0"/>
              <a:t>Set up a network between your host OS and its clone</a:t>
            </a:r>
            <a:endParaRPr lang="ru-UA" dirty="0"/>
          </a:p>
        </p:txBody>
      </p:sp>
    </p:spTree>
    <p:extLst>
      <p:ext uri="{BB962C8B-B14F-4D97-AF65-F5344CB8AC3E}">
        <p14:creationId xmlns:p14="http://schemas.microsoft.com/office/powerpoint/2010/main" val="305674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60AE87-9F94-EFDF-8FBA-EF1752AA1A6E}"/>
              </a:ext>
            </a:extLst>
          </p:cNvPr>
          <p:cNvSpPr>
            <a:spLocks noGrp="1"/>
          </p:cNvSpPr>
          <p:nvPr>
            <p:ph type="title"/>
          </p:nvPr>
        </p:nvSpPr>
        <p:spPr>
          <a:xfrm>
            <a:off x="277396" y="483433"/>
            <a:ext cx="11637207" cy="1406484"/>
          </a:xfrm>
        </p:spPr>
        <p:txBody>
          <a:bodyPr/>
          <a:lstStyle/>
          <a:p>
            <a:r>
              <a:rPr lang="en-US" dirty="0"/>
              <a:t>Configuring Network Parameters:</a:t>
            </a:r>
            <a:endParaRPr lang="ru-UA" dirty="0"/>
          </a:p>
        </p:txBody>
      </p:sp>
      <p:sp>
        <p:nvSpPr>
          <p:cNvPr id="3" name="Объект 2">
            <a:extLst>
              <a:ext uri="{FF2B5EF4-FFF2-40B4-BE49-F238E27FC236}">
                <a16:creationId xmlns:a16="http://schemas.microsoft.com/office/drawing/2014/main" id="{627D9FAE-7202-D8DE-3275-E501D0E283A8}"/>
              </a:ext>
            </a:extLst>
          </p:cNvPr>
          <p:cNvSpPr>
            <a:spLocks noGrp="1"/>
          </p:cNvSpPr>
          <p:nvPr>
            <p:ph sz="half" idx="1"/>
          </p:nvPr>
        </p:nvSpPr>
        <p:spPr>
          <a:xfrm>
            <a:off x="6702014" y="2005633"/>
            <a:ext cx="4997714" cy="4372343"/>
          </a:xfrm>
        </p:spPr>
        <p:txBody>
          <a:bodyPr/>
          <a:lstStyle/>
          <a:p>
            <a:pPr marL="342900" indent="-342900">
              <a:buFont typeface="+mj-lt"/>
              <a:buAutoNum type="arabicPeriod"/>
            </a:pPr>
            <a:r>
              <a:rPr lang="en-US" b="1" dirty="0"/>
              <a:t>Host OS (Your Physical Machine): </a:t>
            </a:r>
            <a:r>
              <a:rPr lang="en-US" dirty="0"/>
              <a:t>On your physical machine, ensure that VirtualBox is configured to use a network adapter that allows communication between the host and guest OS. You can typically use the "NAT Network" or "Bridged Adapter" option in VirtualBox settings.</a:t>
            </a:r>
          </a:p>
          <a:p>
            <a:pPr marL="342900" indent="-342900">
              <a:buFont typeface="+mj-lt"/>
              <a:buAutoNum type="arabicPeriod"/>
            </a:pPr>
            <a:r>
              <a:rPr lang="en-US" b="1" dirty="0"/>
              <a:t>Clone OS (Virtual Machine): </a:t>
            </a:r>
            <a:r>
              <a:rPr lang="en-US" dirty="0"/>
              <a:t>Inside your virtual machine settings in VirtualBox, configure the network adapter to use the same network settings as the host OS. This will allow the clone to communicate with the host and access the internet.</a:t>
            </a:r>
            <a:endParaRPr lang="ru-UA" dirty="0"/>
          </a:p>
        </p:txBody>
      </p:sp>
      <p:pic>
        <p:nvPicPr>
          <p:cNvPr id="5" name="Рисунок 4">
            <a:extLst>
              <a:ext uri="{FF2B5EF4-FFF2-40B4-BE49-F238E27FC236}">
                <a16:creationId xmlns:a16="http://schemas.microsoft.com/office/drawing/2014/main" id="{1F093F16-72C2-855F-B499-7B92B7AD0D48}"/>
              </a:ext>
            </a:extLst>
          </p:cNvPr>
          <p:cNvPicPr>
            <a:picLocks noChangeAspect="1"/>
          </p:cNvPicPr>
          <p:nvPr/>
        </p:nvPicPr>
        <p:blipFill>
          <a:blip r:embed="rId2"/>
          <a:stretch>
            <a:fillRect/>
          </a:stretch>
        </p:blipFill>
        <p:spPr>
          <a:xfrm>
            <a:off x="492272" y="2266823"/>
            <a:ext cx="5676680" cy="3230336"/>
          </a:xfrm>
          <a:prstGeom prst="rect">
            <a:avLst/>
          </a:prstGeom>
        </p:spPr>
      </p:pic>
    </p:spTree>
    <p:extLst>
      <p:ext uri="{BB962C8B-B14F-4D97-AF65-F5344CB8AC3E}">
        <p14:creationId xmlns:p14="http://schemas.microsoft.com/office/powerpoint/2010/main" val="228840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E240F-E3B3-0545-BD50-264DBFA792EA}"/>
            </a:ext>
          </a:extLst>
        </p:cNvPr>
        <p:cNvGrpSpPr/>
        <p:nvPr/>
      </p:nvGrpSpPr>
      <p:grpSpPr>
        <a:xfrm>
          <a:off x="0" y="0"/>
          <a:ext cx="0" cy="0"/>
          <a:chOff x="0" y="0"/>
          <a:chExt cx="0" cy="0"/>
        </a:xfrm>
      </p:grpSpPr>
      <p:sp>
        <p:nvSpPr>
          <p:cNvPr id="6" name="Заголовок 5">
            <a:extLst>
              <a:ext uri="{FF2B5EF4-FFF2-40B4-BE49-F238E27FC236}">
                <a16:creationId xmlns:a16="http://schemas.microsoft.com/office/drawing/2014/main" id="{C4B3C6AA-37E4-AE64-21C3-3DFD36FF7348}"/>
              </a:ext>
            </a:extLst>
          </p:cNvPr>
          <p:cNvSpPr>
            <a:spLocks noGrp="1"/>
          </p:cNvSpPr>
          <p:nvPr>
            <p:ph type="title"/>
          </p:nvPr>
        </p:nvSpPr>
        <p:spPr>
          <a:xfrm>
            <a:off x="662134" y="559936"/>
            <a:ext cx="10671048" cy="768096"/>
          </a:xfrm>
        </p:spPr>
        <p:txBody>
          <a:bodyPr/>
          <a:lstStyle/>
          <a:p>
            <a:r>
              <a:rPr lang="en-US" dirty="0"/>
              <a:t>Internet Access:</a:t>
            </a:r>
            <a:endParaRPr lang="ru-UA" dirty="0"/>
          </a:p>
        </p:txBody>
      </p:sp>
      <p:sp>
        <p:nvSpPr>
          <p:cNvPr id="8" name="Объект 7">
            <a:extLst>
              <a:ext uri="{FF2B5EF4-FFF2-40B4-BE49-F238E27FC236}">
                <a16:creationId xmlns:a16="http://schemas.microsoft.com/office/drawing/2014/main" id="{9CDA53B2-9AFA-8E76-ABCA-DA00914E43F8}"/>
              </a:ext>
            </a:extLst>
          </p:cNvPr>
          <p:cNvSpPr>
            <a:spLocks noGrp="1"/>
          </p:cNvSpPr>
          <p:nvPr>
            <p:ph sz="half" idx="1"/>
          </p:nvPr>
        </p:nvSpPr>
        <p:spPr>
          <a:xfrm>
            <a:off x="605388" y="1713155"/>
            <a:ext cx="11119104" cy="1148379"/>
          </a:xfrm>
        </p:spPr>
        <p:txBody>
          <a:bodyPr/>
          <a:lstStyle/>
          <a:p>
            <a:pPr marL="0" indent="0">
              <a:buNone/>
            </a:pPr>
            <a:r>
              <a:rPr lang="en-US" dirty="0"/>
              <a:t>Start both virtual machines and ensure they have internet access. Open a browser on each virtual machine and watch any YouTube video to verify the connection. Unfortunately, I wasn't able to accomplish next exercises, but I understand the working principle.</a:t>
            </a:r>
            <a:endParaRPr lang="uk-UA" dirty="0"/>
          </a:p>
          <a:p>
            <a:pPr marL="0" indent="0">
              <a:buNone/>
            </a:pPr>
            <a:endParaRPr lang="ru-UA" dirty="0"/>
          </a:p>
        </p:txBody>
      </p:sp>
      <p:pic>
        <p:nvPicPr>
          <p:cNvPr id="2050" name="Picture 2" descr="YouTube відмовиться від YouTube Stories: стала відома причина">
            <a:extLst>
              <a:ext uri="{FF2B5EF4-FFF2-40B4-BE49-F238E27FC236}">
                <a16:creationId xmlns:a16="http://schemas.microsoft.com/office/drawing/2014/main" id="{249917FD-784B-DB4F-A838-6454BC5CC3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3056" r="90000">
                        <a14:foregroundMark x1="3056" y1="32583" x2="3056" y2="32583"/>
                        <a14:foregroundMark x1="34333" y1="43917" x2="34333" y2="43917"/>
                        <a14:foregroundMark x1="30389" y1="49000" x2="30389" y2="49000"/>
                        <a14:foregroundMark x1="35222" y1="43667" x2="33778" y2="45833"/>
                        <a14:foregroundMark x1="35444" y1="47917" x2="32556" y2="40917"/>
                        <a14:foregroundMark x1="32556" y1="48500" x2="26944" y2="44417"/>
                        <a14:foregroundMark x1="25167" y1="48250" x2="36889" y2="42083"/>
                        <a14:foregroundMark x1="36889" y1="42083" x2="37556" y2="51500"/>
                        <a14:foregroundMark x1="36833" y1="41250" x2="39000" y2="49583"/>
                        <a14:foregroundMark x1="84500" y1="44750" x2="84500" y2="44750"/>
                        <a14:foregroundMark x1="70500" y1="38750" x2="70500" y2="38750"/>
                      </a14:backgroundRemoval>
                    </a14:imgEffect>
                  </a14:imgLayer>
                </a14:imgProps>
              </a:ext>
              <a:ext uri="{28A0092B-C50C-407E-A947-70E740481C1C}">
                <a14:useLocalDpi xmlns:a14="http://schemas.microsoft.com/office/drawing/2010/main" val="0"/>
              </a:ext>
            </a:extLst>
          </a:blip>
          <a:srcRect/>
          <a:stretch>
            <a:fillRect/>
          </a:stretch>
        </p:blipFill>
        <p:spPr bwMode="auto">
          <a:xfrm>
            <a:off x="5490838" y="2384163"/>
            <a:ext cx="6421372" cy="42809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Смайлик расстроенный на прозрачном фоне (34 фото) » рисунки для срисовки на  Газ-квас.ком">
            <a:extLst>
              <a:ext uri="{FF2B5EF4-FFF2-40B4-BE49-F238E27FC236}">
                <a16:creationId xmlns:a16="http://schemas.microsoft.com/office/drawing/2014/main" id="{3C1BF2CE-FB03-6FA6-2332-672E7188F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660" y="2927501"/>
            <a:ext cx="3849207" cy="319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327632"/>
      </p:ext>
    </p:extLst>
  </p:cSld>
  <p:clrMapOvr>
    <a:masterClrMapping/>
  </p:clrMapOvr>
</p:sld>
</file>

<file path=ppt/theme/theme1.xml><?xml version="1.0" encoding="utf-8"?>
<a:theme xmlns:a="http://schemas.openxmlformats.org/drawingml/2006/main" name="Тема Offic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{5024EFEB-9F91-468D-9C2B-B5EA8C26BBD8}tf78438558_win32</Template>
  <TotalTime>507</TotalTime>
  <Words>1454</Words>
  <Application>Microsoft Office PowerPoint</Application>
  <PresentationFormat>Широкоэкранный</PresentationFormat>
  <Paragraphs>69</Paragraphs>
  <Slides>16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16</vt:i4>
      </vt:variant>
    </vt:vector>
  </HeadingPairs>
  <TitlesOfParts>
    <vt:vector size="20" baseType="lpstr">
      <vt:lpstr>Arial</vt:lpstr>
      <vt:lpstr>Arial Black</vt:lpstr>
      <vt:lpstr>Sabon Next LT</vt:lpstr>
      <vt:lpstr>Тема Office</vt:lpstr>
      <vt:lpstr> Work-case 3</vt:lpstr>
      <vt:lpstr>Cloning your virtual operating system</vt:lpstr>
      <vt:lpstr>Презентация PowerPoint</vt:lpstr>
      <vt:lpstr>exporting your virtual operating system</vt:lpstr>
      <vt:lpstr>Презентация PowerPoint</vt:lpstr>
      <vt:lpstr>types of network connection organization supported in virtual machine environments</vt:lpstr>
      <vt:lpstr>Set up a network between your host OS and its clone</vt:lpstr>
      <vt:lpstr>Configuring Network Parameters:</vt:lpstr>
      <vt:lpstr>Internet Access:</vt:lpstr>
      <vt:lpstr>Messaging between OSs over the local network</vt:lpstr>
      <vt:lpstr>Shared network folder</vt:lpstr>
      <vt:lpstr>Презентация PowerPoint</vt:lpstr>
      <vt:lpstr>Презентация PowerPoint</vt:lpstr>
      <vt:lpstr>Презентация PowerPoint</vt:lpstr>
      <vt:lpstr>Conclusions: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git</dc:title>
  <dc:subject/>
  <dc:creator>Катерина Гранат</dc:creator>
  <cp:lastModifiedBy>Катерина Гранат</cp:lastModifiedBy>
  <cp:revision>3</cp:revision>
  <dcterms:created xsi:type="dcterms:W3CDTF">2024-02-06T20:15:33Z</dcterms:created>
  <dcterms:modified xsi:type="dcterms:W3CDTF">2024-03-14T20:13:04Z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